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9"/>
  </p:handoutMasterIdLst>
  <p:sldIdLst>
    <p:sldId id="256" r:id="rId5"/>
    <p:sldId id="257" r:id="rId6"/>
    <p:sldId id="274" r:id="rId7"/>
    <p:sldId id="265" r:id="rId8"/>
    <p:sldId id="284" r:id="rId9"/>
    <p:sldId id="266" r:id="rId10"/>
    <p:sldId id="276" r:id="rId11"/>
    <p:sldId id="279" r:id="rId12"/>
    <p:sldId id="280" r:id="rId13"/>
    <p:sldId id="277" r:id="rId14"/>
    <p:sldId id="282" r:id="rId15"/>
    <p:sldId id="259" r:id="rId16"/>
    <p:sldId id="281" r:id="rId17"/>
    <p:sldId id="273" r:id="rId18"/>
    <p:sldId id="283" r:id="rId19"/>
    <p:sldId id="271" r:id="rId20"/>
    <p:sldId id="262" r:id="rId21"/>
    <p:sldId id="278" r:id="rId22"/>
    <p:sldId id="285" r:id="rId23"/>
    <p:sldId id="260" r:id="rId24"/>
    <p:sldId id="268" r:id="rId25"/>
    <p:sldId id="286" r:id="rId26"/>
    <p:sldId id="261" r:id="rId27"/>
    <p:sldId id="26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  <a:srgbClr val="79D9FF"/>
    <a:srgbClr val="F4BBFF"/>
    <a:srgbClr val="31CB31"/>
    <a:srgbClr val="FDD100"/>
    <a:srgbClr val="1F7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6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EAA5-93AF-47F9-9B91-DF726A727AF6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263AB-F390-4FB4-8143-322A3543A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6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194957" y="4006362"/>
            <a:ext cx="5802086" cy="54467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5099602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1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0613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84034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9203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654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0534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6">
    <p:bg>
      <p:bgPr>
        <a:solidFill>
          <a:srgbClr val="FD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15103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 baseline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Финальное поздравление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23255614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10E5-E7F4-4A0C-A17F-7BDE1227269E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11D-E764-4C1E-9794-0B587D7708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60" r:id="rId4"/>
    <p:sldLayoutId id="2147483661" r:id="rId5"/>
    <p:sldLayoutId id="2147483664" r:id="rId6"/>
    <p:sldLayoutId id="2147483651" r:id="rId7"/>
    <p:sldLayoutId id="2147483662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0.jpe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44.jpeg"/><Relationship Id="rId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1.wdp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microsoft.com/office/2007/relationships/hdphoto" Target="../media/hdphoto10.wdp"/><Relationship Id="rId5" Type="http://schemas.openxmlformats.org/officeDocument/2006/relationships/image" Target="../media/image6.png"/><Relationship Id="rId10" Type="http://schemas.openxmlformats.org/officeDocument/2006/relationships/image" Target="../media/image46.jpe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microsoft.com/office/2007/relationships/hdphoto" Target="../media/hdphoto12.wdp"/><Relationship Id="rId5" Type="http://schemas.openxmlformats.org/officeDocument/2006/relationships/image" Target="../media/image6.png"/><Relationship Id="rId10" Type="http://schemas.openxmlformats.org/officeDocument/2006/relationships/image" Target="../media/image48.jpe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12" Type="http://schemas.openxmlformats.org/officeDocument/2006/relationships/image" Target="../media/image5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microsoft.com/office/2007/relationships/hdphoto" Target="../media/hdphoto14.wdp"/><Relationship Id="rId5" Type="http://schemas.openxmlformats.org/officeDocument/2006/relationships/image" Target="../media/image9.png"/><Relationship Id="rId10" Type="http://schemas.openxmlformats.org/officeDocument/2006/relationships/image" Target="../media/image50.jpe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jpe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12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52.jpe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5.jpe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12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54.jpe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1.jpeg"/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12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9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.png"/><Relationship Id="rId1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1.wdp"/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12" Type="http://schemas.openxmlformats.org/officeDocument/2006/relationships/image" Target="../media/image6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9.png"/><Relationship Id="rId15" Type="http://schemas.microsoft.com/office/2007/relationships/hdphoto" Target="../media/hdphoto22.wdp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.png"/><Relationship Id="rId1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3.wdp"/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12" Type="http://schemas.openxmlformats.org/officeDocument/2006/relationships/image" Target="../media/image6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9.png"/><Relationship Id="rId15" Type="http://schemas.microsoft.com/office/2007/relationships/hdphoto" Target="../media/hdphoto24.wdp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.png"/><Relationship Id="rId1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5.wdp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12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.png"/><Relationship Id="rId5" Type="http://schemas.openxmlformats.org/officeDocument/2006/relationships/image" Target="../media/image28.png"/><Relationship Id="rId15" Type="http://schemas.microsoft.com/office/2007/relationships/hdphoto" Target="../media/hdphoto26.wdp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openxmlformats.org/officeDocument/2006/relationships/image" Target="../media/image4.png"/><Relationship Id="rId1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microsoft.com/office/2007/relationships/hdphoto" Target="../media/hdphoto28.wdp"/><Relationship Id="rId3" Type="http://schemas.openxmlformats.org/officeDocument/2006/relationships/image" Target="../media/image23.png"/><Relationship Id="rId7" Type="http://schemas.openxmlformats.org/officeDocument/2006/relationships/image" Target="../media/image59.png"/><Relationship Id="rId12" Type="http://schemas.openxmlformats.org/officeDocument/2006/relationships/image" Target="../media/image6.png"/><Relationship Id="rId17" Type="http://schemas.openxmlformats.org/officeDocument/2006/relationships/image" Target="../media/image74.jpeg"/><Relationship Id="rId2" Type="http://schemas.openxmlformats.org/officeDocument/2006/relationships/image" Target="../media/image6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42.png"/><Relationship Id="rId15" Type="http://schemas.microsoft.com/office/2007/relationships/hdphoto" Target="../media/hdphoto27.wdp"/><Relationship Id="rId10" Type="http://schemas.openxmlformats.org/officeDocument/2006/relationships/image" Target="../media/image4.png"/><Relationship Id="rId4" Type="http://schemas.openxmlformats.org/officeDocument/2006/relationships/image" Target="../media/image71.png"/><Relationship Id="rId9" Type="http://schemas.openxmlformats.org/officeDocument/2006/relationships/image" Target="../media/image9.png"/><Relationship Id="rId1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23.png"/><Relationship Id="rId7" Type="http://schemas.openxmlformats.org/officeDocument/2006/relationships/image" Target="../media/image59.png"/><Relationship Id="rId12" Type="http://schemas.openxmlformats.org/officeDocument/2006/relationships/image" Target="../media/image6.png"/><Relationship Id="rId2" Type="http://schemas.openxmlformats.org/officeDocument/2006/relationships/image" Target="../media/image66.png"/><Relationship Id="rId16" Type="http://schemas.microsoft.com/office/2007/relationships/hdphoto" Target="../media/hdphoto29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42.png"/><Relationship Id="rId15" Type="http://schemas.openxmlformats.org/officeDocument/2006/relationships/image" Target="../media/image75.jpeg"/><Relationship Id="rId10" Type="http://schemas.openxmlformats.org/officeDocument/2006/relationships/image" Target="../media/image4.png"/><Relationship Id="rId4" Type="http://schemas.openxmlformats.org/officeDocument/2006/relationships/image" Target="../media/image71.png"/><Relationship Id="rId9" Type="http://schemas.openxmlformats.org/officeDocument/2006/relationships/image" Target="../media/image9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0.png"/><Relationship Id="rId7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4.png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image" Target="../media/image2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36.jpeg"/><Relationship Id="rId5" Type="http://schemas.openxmlformats.org/officeDocument/2006/relationships/image" Target="../media/image26.pn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55" y="229451"/>
            <a:ext cx="9413534" cy="5251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917" y="1211110"/>
            <a:ext cx="6368761" cy="3183909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Центр детской активности</a:t>
            </a:r>
            <a:br>
              <a:rPr lang="ru-RU" sz="4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4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«</a:t>
            </a:r>
            <a:r>
              <a:rPr lang="ru-RU" sz="48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Умничка</a:t>
            </a:r>
            <a:r>
              <a:rPr lang="ru-RU" sz="4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br>
              <a:rPr lang="ru-RU" sz="4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детей младшего дошкольного возраста</a:t>
            </a:r>
            <a:endParaRPr lang="ru-RU" sz="40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" y="539880"/>
            <a:ext cx="825074" cy="968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493" y="840618"/>
            <a:ext cx="416144" cy="401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" y="5010771"/>
            <a:ext cx="645282" cy="64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3" y="1288728"/>
            <a:ext cx="435429" cy="438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2" y="1183517"/>
            <a:ext cx="689834" cy="701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13" y="5871145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365" y="5317239"/>
            <a:ext cx="678255" cy="7957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509">
            <a:off x="10462856" y="2669377"/>
            <a:ext cx="1319550" cy="29002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8086">
            <a:off x="9601393" y="3694732"/>
            <a:ext cx="904353" cy="19876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6" y="3980634"/>
            <a:ext cx="1619015" cy="25376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88222" y="5506046"/>
            <a:ext cx="5141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Карпова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Ахатова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Павловна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«Тополек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г. Советский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228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59" y="166892"/>
            <a:ext cx="5988167" cy="40364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333"/>
            <a:ext cx="5988167" cy="7313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590196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4" y="1308113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4" y="5006189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27" y="5745738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6500" y="978010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63" y="1374526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36505" y="4497750"/>
            <a:ext cx="3855174" cy="174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943" y="2817754"/>
            <a:ext cx="2042827" cy="34019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25704" r="36477" b="5466"/>
          <a:stretch/>
        </p:blipFill>
        <p:spPr>
          <a:xfrm>
            <a:off x="1184472" y="1149071"/>
            <a:ext cx="3961121" cy="423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трелка вправо 16"/>
          <p:cNvSpPr/>
          <p:nvPr/>
        </p:nvSpPr>
        <p:spPr>
          <a:xfrm rot="2026882">
            <a:off x="610355" y="1344085"/>
            <a:ext cx="1074797" cy="5370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3110215">
            <a:off x="1919912" y="3872637"/>
            <a:ext cx="1336581" cy="63867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34859" y="1200681"/>
            <a:ext cx="43309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Думающая стена - как принцип работы педагогом. 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Создание проблемной 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ситуации для детей: 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«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 ЧТО НЕ ТАК?»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53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5" y="-128480"/>
            <a:ext cx="11923238" cy="5617062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3" y="4896672"/>
            <a:ext cx="4615147" cy="195723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92331" y="5354307"/>
            <a:ext cx="4224583" cy="92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Думающая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стена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" y="731860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1" y="1317496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66" y="5603734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43" y="1170529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104" y="1536572"/>
            <a:ext cx="693032" cy="7073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50" y="3908945"/>
            <a:ext cx="1836539" cy="28786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78" y="4713091"/>
            <a:ext cx="766685" cy="713571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596">
            <a:off x="6096951" y="5076685"/>
            <a:ext cx="4232712" cy="14762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0778340">
            <a:off x="6791637" y="5531059"/>
            <a:ext cx="3071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  А что не так?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C:\Users\Звёздочки\Desktop\есть идея\фото к презнтации есть идея\20240226_0756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36" y="1138669"/>
            <a:ext cx="4410586" cy="2949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вёздочки\Desktop\есть идея\фото к презнтации есть идея\20240226_08020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54" y="1206931"/>
            <a:ext cx="4321438" cy="2880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2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01"/>
            <a:ext cx="11683481" cy="5745819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83" y="5088211"/>
            <a:ext cx="4212133" cy="153539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61740" y="5354307"/>
            <a:ext cx="3855174" cy="92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Думающая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стена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" y="731860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1" y="1317496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66" y="5603734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43" y="1170529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104" y="1536572"/>
            <a:ext cx="693032" cy="7073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99" y="4841335"/>
            <a:ext cx="766685" cy="713571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596">
            <a:off x="5766590" y="4964646"/>
            <a:ext cx="4429111" cy="14425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0778340">
            <a:off x="6700188" y="5372900"/>
            <a:ext cx="3071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А что не так?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 descr="C:\Users\Звёздочки\Desktop\есть идея\фото к презнтации есть идея\20240226_0821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69" y="1709128"/>
            <a:ext cx="4201747" cy="2730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06EC~1\AppData\Local\Temp\$$_90B2\20240226_08185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7887" b="10454"/>
          <a:stretch/>
        </p:blipFill>
        <p:spPr bwMode="auto">
          <a:xfrm>
            <a:off x="1624785" y="1086702"/>
            <a:ext cx="4434200" cy="270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600" y="4041116"/>
            <a:ext cx="1685734" cy="26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60"/>
            <a:ext cx="11976633" cy="6139663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40" y="5259351"/>
            <a:ext cx="4312987" cy="163034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72935" y="5603734"/>
            <a:ext cx="3855174" cy="92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Думающая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стена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" y="731860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1" y="1317496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66" y="5603734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43" y="1170529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104" y="1536572"/>
            <a:ext cx="693032" cy="7073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58" y="4972347"/>
            <a:ext cx="766685" cy="713571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596">
            <a:off x="6396520" y="4938903"/>
            <a:ext cx="3930021" cy="16360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0778340">
            <a:off x="7237514" y="5439001"/>
            <a:ext cx="2793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А что не так?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96" y="1604470"/>
            <a:ext cx="4098401" cy="307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4" r="7270"/>
          <a:stretch/>
        </p:blipFill>
        <p:spPr>
          <a:xfrm>
            <a:off x="1857474" y="1508592"/>
            <a:ext cx="4399135" cy="316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642" y="3655721"/>
            <a:ext cx="1638991" cy="25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76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04503"/>
            <a:ext cx="11952514" cy="647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" y="731860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1" y="1317496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66" y="5603734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43" y="1170529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104" y="1536572"/>
            <a:ext cx="693032" cy="7073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98" y="1945255"/>
            <a:ext cx="2000978" cy="31363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58" y="4972347"/>
            <a:ext cx="766685" cy="713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4"/>
          <a:stretch/>
        </p:blipFill>
        <p:spPr>
          <a:xfrm>
            <a:off x="7783860" y="1415666"/>
            <a:ext cx="2393177" cy="391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44" y="1317496"/>
            <a:ext cx="2369417" cy="390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4" y="4861775"/>
            <a:ext cx="5253498" cy="207818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4036" y="5420202"/>
            <a:ext cx="3855174" cy="92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Элемент </a:t>
            </a:r>
          </a:p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думающей стены.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00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0" y="348645"/>
            <a:ext cx="11016386" cy="603955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" y="731860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1" y="1317496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771" y="5941549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43" y="1170529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104" y="1536572"/>
            <a:ext cx="693032" cy="7073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49" y="3599349"/>
            <a:ext cx="1854709" cy="2907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28" y="5733768"/>
            <a:ext cx="766685" cy="713571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764">
            <a:off x="25420" y="5116666"/>
            <a:ext cx="5589939" cy="15625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1277679">
            <a:off x="635009" y="5710717"/>
            <a:ext cx="4370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 Интерактивная доска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9158" y="1973712"/>
            <a:ext cx="3109298" cy="233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06EC~1\AppData\Local\Temp\$$_EE7A\20240226_07474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36" y="1398842"/>
            <a:ext cx="2315586" cy="3087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71935" y="4694348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«Логическая цепочка»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84683" y="4431455"/>
            <a:ext cx="3861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«Классификация </a:t>
            </a:r>
          </a:p>
          <a:p>
            <a:pPr algn="ctr"/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по форме, цвету, размеру»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820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2" y="271188"/>
            <a:ext cx="11016386" cy="597285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" y="731860"/>
            <a:ext cx="827711" cy="7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1" y="1317496"/>
            <a:ext cx="435211" cy="43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599349"/>
            <a:ext cx="547795" cy="573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66" y="5603734"/>
            <a:ext cx="437421" cy="422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43" y="1170529"/>
            <a:ext cx="473130" cy="456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104" y="1536572"/>
            <a:ext cx="693032" cy="7073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907" y="3784825"/>
            <a:ext cx="1854709" cy="2907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58" y="4972347"/>
            <a:ext cx="766685" cy="713571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58" y="5294848"/>
            <a:ext cx="6720236" cy="14098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6593" y="5603734"/>
            <a:ext cx="4846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 Интерактивная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доска</a:t>
            </a:r>
          </a:p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и массажный коврик</a:t>
            </a: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6740" y="1853433"/>
            <a:ext cx="3202201" cy="240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6522" y="1902444"/>
            <a:ext cx="3201717" cy="240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60266" y="4631707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«</a:t>
            </a:r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Игра с фонариком"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496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1538330" cy="6675120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/>
          <a:stretch/>
        </p:blipFill>
        <p:spPr>
          <a:xfrm rot="21325078">
            <a:off x="96620" y="5196291"/>
            <a:ext cx="5590902" cy="1621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57" y="2683409"/>
            <a:ext cx="2002536" cy="3042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42" y="1395218"/>
            <a:ext cx="499426" cy="502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31" y="5523297"/>
            <a:ext cx="405780" cy="408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0" y="623080"/>
            <a:ext cx="807211" cy="947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60" y="1453299"/>
            <a:ext cx="689471" cy="7105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84" y="1028627"/>
            <a:ext cx="405493" cy="4246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0" y="3536497"/>
            <a:ext cx="487136" cy="470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65" y="5020666"/>
            <a:ext cx="706892" cy="70689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 rot="21348581">
            <a:off x="654244" y="5588070"/>
            <a:ext cx="4300381" cy="82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Думающий потолок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8889" y="1769280"/>
            <a:ext cx="3349694" cy="251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6746" y="2145072"/>
            <a:ext cx="3370096" cy="178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46905" y="4675156"/>
            <a:ext cx="4865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«Классификация объёмных фигур</a:t>
            </a:r>
          </a:p>
          <a:p>
            <a:pPr algn="ctr"/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по цвету, форме»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698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0" y="0"/>
            <a:ext cx="10243317" cy="6865533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/>
          <a:stretch/>
        </p:blipFill>
        <p:spPr>
          <a:xfrm>
            <a:off x="6835526" y="5174144"/>
            <a:ext cx="5590902" cy="1621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42" y="1135008"/>
            <a:ext cx="2002536" cy="3042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42" y="1395218"/>
            <a:ext cx="499426" cy="502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5593712"/>
            <a:ext cx="1036553" cy="10435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0" y="623080"/>
            <a:ext cx="807211" cy="947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60" y="1453299"/>
            <a:ext cx="689471" cy="7105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371" y="800362"/>
            <a:ext cx="405493" cy="4246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0" y="3536497"/>
            <a:ext cx="487136" cy="470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10" y="4612957"/>
            <a:ext cx="706892" cy="70689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7632549" y="5647374"/>
            <a:ext cx="4300381" cy="82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Думающий потолок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218"/>
          <a:stretch/>
        </p:blipFill>
        <p:spPr>
          <a:xfrm rot="5400000">
            <a:off x="2870721" y="1713270"/>
            <a:ext cx="3019430" cy="211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17"/>
          <a:stretch/>
        </p:blipFill>
        <p:spPr>
          <a:xfrm rot="5400000">
            <a:off x="5251625" y="1931259"/>
            <a:ext cx="2937559" cy="182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65739" y="4282857"/>
            <a:ext cx="7470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оздушный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шар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как элемент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«думающего потолка».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Коробочка  является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мотивационной точкой, привлекающая внимание детей к тому,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там лежит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9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716"/>
            <a:ext cx="11743508" cy="7133716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/>
          <a:stretch/>
        </p:blipFill>
        <p:spPr>
          <a:xfrm>
            <a:off x="707241" y="5246903"/>
            <a:ext cx="5590902" cy="1621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54" y="3217046"/>
            <a:ext cx="1480633" cy="28984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42" y="1395218"/>
            <a:ext cx="499426" cy="502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5593712"/>
            <a:ext cx="1036553" cy="10435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0" y="623080"/>
            <a:ext cx="807211" cy="947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60" y="1453299"/>
            <a:ext cx="689471" cy="7105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371" y="800362"/>
            <a:ext cx="405493" cy="4246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0" y="3536497"/>
            <a:ext cx="487136" cy="470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10" y="4612957"/>
            <a:ext cx="706892" cy="70689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1414483" y="5650055"/>
            <a:ext cx="4300381" cy="82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Думающий потолок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8" t="341" r="21287" b="-341"/>
          <a:stretch/>
        </p:blipFill>
        <p:spPr>
          <a:xfrm>
            <a:off x="1944589" y="980162"/>
            <a:ext cx="3909521" cy="363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6" r="7490"/>
          <a:stretch/>
        </p:blipFill>
        <p:spPr>
          <a:xfrm>
            <a:off x="6275870" y="1390140"/>
            <a:ext cx="4090875" cy="35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99008" y="4801637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Игра </a:t>
            </a:r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«Собери картинку»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301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77" y="253166"/>
            <a:ext cx="7854696" cy="448970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20" y="3349447"/>
            <a:ext cx="6982036" cy="317296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43429" y="4099064"/>
            <a:ext cx="5161971" cy="174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</a:t>
            </a: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оворящая среда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Думающая среда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64" y="2889504"/>
            <a:ext cx="2002536" cy="3136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537" y="1428865"/>
            <a:ext cx="779556" cy="803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6" y="632079"/>
            <a:ext cx="864687" cy="101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84" y="1428865"/>
            <a:ext cx="450734" cy="472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05" y="938588"/>
            <a:ext cx="457418" cy="460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85" y="4827010"/>
            <a:ext cx="817948" cy="95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78" y="5501095"/>
            <a:ext cx="505709" cy="5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9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6" y="0"/>
            <a:ext cx="11862390" cy="6349501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6" y="5223078"/>
            <a:ext cx="4935976" cy="1634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00" y="1384344"/>
            <a:ext cx="710972" cy="7256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72" y="5045083"/>
            <a:ext cx="657293" cy="7711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69" y="967309"/>
            <a:ext cx="481119" cy="4843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14" y="5606630"/>
            <a:ext cx="416453" cy="4192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" y="3332125"/>
            <a:ext cx="391089" cy="4095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30" y="5045083"/>
            <a:ext cx="414623" cy="4342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1" y="680933"/>
            <a:ext cx="747851" cy="7707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9" y="4541526"/>
            <a:ext cx="355050" cy="3718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5" y="1301136"/>
            <a:ext cx="385530" cy="388135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842198" y="5741087"/>
            <a:ext cx="3855174" cy="902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Думающий пол</a:t>
            </a:r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21" r="9358"/>
          <a:stretch/>
        </p:blipFill>
        <p:spPr>
          <a:xfrm>
            <a:off x="1814589" y="1272582"/>
            <a:ext cx="4827226" cy="296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7139" r="39918" b="6355"/>
          <a:stretch/>
        </p:blipFill>
        <p:spPr>
          <a:xfrm>
            <a:off x="7116235" y="1251777"/>
            <a:ext cx="3284949" cy="272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13823" y="4685463"/>
            <a:ext cx="7149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14589" y="4114813"/>
            <a:ext cx="8843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«Создаем подводный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мир»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Коврик, который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заполняется тем, что лежит рядом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цветные камешки, ракушки разных видов, геометрические фигуры, пушистая проволока,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шнурочки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61330" y="3244334"/>
            <a:ext cx="2269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Думающий потолок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29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" y="145957"/>
            <a:ext cx="11793211" cy="6372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699">
            <a:off x="10518205" y="3698865"/>
            <a:ext cx="1343752" cy="3054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7733">
            <a:off x="9776766" y="4993676"/>
            <a:ext cx="769246" cy="174881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44" y="5852694"/>
            <a:ext cx="710972" cy="696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61" y="450948"/>
            <a:ext cx="852941" cy="1000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05" y="1209493"/>
            <a:ext cx="481119" cy="484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62" y="5687504"/>
            <a:ext cx="416453" cy="419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" y="3332125"/>
            <a:ext cx="391089" cy="409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54" y="6199782"/>
            <a:ext cx="414623" cy="4342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" y="680933"/>
            <a:ext cx="747851" cy="7707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9" y="4541526"/>
            <a:ext cx="355050" cy="3718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" y="1257609"/>
            <a:ext cx="385530" cy="388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01" y="2441893"/>
            <a:ext cx="673220" cy="684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03" y="1253504"/>
            <a:ext cx="4319058" cy="313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0" y="5289309"/>
            <a:ext cx="9571084" cy="14472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2767" y="5740342"/>
            <a:ext cx="77193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Соты – мозаичная осведомленность</a:t>
            </a:r>
            <a:endParaRPr lang="ru-RU" sz="26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61" y="2201200"/>
            <a:ext cx="4508827" cy="288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767755" y="4550241"/>
            <a:ext cx="4498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Игра с сотами «Органы чувств»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124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0" y="91966"/>
            <a:ext cx="11793211" cy="6372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699">
            <a:off x="10761700" y="3279639"/>
            <a:ext cx="1343752" cy="3054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7733">
            <a:off x="10004122" y="4887885"/>
            <a:ext cx="769246" cy="174881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44" y="5852694"/>
            <a:ext cx="710972" cy="696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61" y="450948"/>
            <a:ext cx="852941" cy="1000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05" y="1209493"/>
            <a:ext cx="481119" cy="4843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62" y="5687504"/>
            <a:ext cx="416453" cy="419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" y="3332125"/>
            <a:ext cx="391089" cy="409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54" y="6199782"/>
            <a:ext cx="414623" cy="4342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9" y="680933"/>
            <a:ext cx="747851" cy="7707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79" y="4541526"/>
            <a:ext cx="355050" cy="3718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3" y="1257609"/>
            <a:ext cx="385530" cy="388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201" y="2441893"/>
            <a:ext cx="673220" cy="684787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36" y="201316"/>
            <a:ext cx="8961747" cy="13814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3942" y="549868"/>
            <a:ext cx="7346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Соты – мозаичная осведомленность</a:t>
            </a:r>
          </a:p>
          <a:p>
            <a:pPr algn="ctr"/>
            <a:r>
              <a:rPr lang="ru-RU" sz="2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2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авторская разработка Л.Ю. Кругловой)</a:t>
            </a:r>
            <a:endParaRPr lang="ru-RU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0" y="1599906"/>
            <a:ext cx="4834374" cy="335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50" y="3740404"/>
            <a:ext cx="4935976" cy="16349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15944" y="4279916"/>
            <a:ext cx="2962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умающий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27190" y="4954882"/>
            <a:ext cx="5153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Игра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сотами «Органы чувств»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34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5" y="-148856"/>
            <a:ext cx="8412055" cy="487630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3" y="2690037"/>
            <a:ext cx="8601739" cy="4443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14" y="1313226"/>
            <a:ext cx="454479" cy="475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7" y="718784"/>
            <a:ext cx="679567" cy="691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2" y="3273552"/>
            <a:ext cx="444736" cy="429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831" y="1194354"/>
            <a:ext cx="446937" cy="431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04" y="1577720"/>
            <a:ext cx="677992" cy="691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76" y="5006897"/>
            <a:ext cx="739549" cy="739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72" y="5507013"/>
            <a:ext cx="475651" cy="4788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72" y="317846"/>
            <a:ext cx="389164" cy="40757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890033" y="4099064"/>
            <a:ext cx="3855174" cy="174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906233" y="718784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Уникальност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ь в том, что на 1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кв.м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Центра нет ни одного пустого инфо-пространства, все элементы продуманы и направлены на развитие ребенка,  включая стены, пол, потолок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2352" y="3965944"/>
            <a:ext cx="5983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Здоровьесберегающий</a:t>
            </a:r>
            <a:r>
              <a:rPr lang="ru-RU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подход</a:t>
            </a:r>
            <a:r>
              <a:rPr lang="ru-RU" sz="2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дети могут свободно передвигаться, задействованы все органы чувств ребенка, нет перенапряжения, поддерживается детский интерес</a:t>
            </a:r>
            <a:endParaRPr lang="ru-RU" sz="24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60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4821" b="6635"/>
          <a:stretch/>
        </p:blipFill>
        <p:spPr>
          <a:xfrm>
            <a:off x="378823" y="34627"/>
            <a:ext cx="11813177" cy="636567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98603" y="1266751"/>
            <a:ext cx="7476125" cy="39728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Центр соответствует условиям реализации ФОП и ФГОС ДО </a:t>
            </a:r>
            <a:r>
              <a:rPr lang="ru-RU" sz="2400" dirty="0" smtClean="0">
                <a:solidFill>
                  <a:srgbClr val="002060"/>
                </a:solidFill>
              </a:rPr>
              <a:t>(п.3.2.5.):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поддержка индивидуальности и инициативы детей через: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создание условий для принятия  детьми решений, выражения своих чувств и мыслей;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оказание </a:t>
            </a:r>
            <a:r>
              <a:rPr lang="ru-RU" sz="2800" dirty="0" err="1" smtClean="0">
                <a:solidFill>
                  <a:srgbClr val="002060"/>
                </a:solidFill>
              </a:rPr>
              <a:t>недирективной</a:t>
            </a:r>
            <a:r>
              <a:rPr lang="ru-RU" sz="2800" dirty="0" smtClean="0">
                <a:solidFill>
                  <a:srgbClr val="002060"/>
                </a:solidFill>
              </a:rPr>
              <a:t> помощи.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2" y="3802385"/>
            <a:ext cx="842963" cy="842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" y="539880"/>
            <a:ext cx="825074" cy="9680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493" y="840618"/>
            <a:ext cx="416144" cy="401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" y="5010771"/>
            <a:ext cx="457712" cy="457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3" y="1288728"/>
            <a:ext cx="435429" cy="4383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2" y="1183517"/>
            <a:ext cx="689834" cy="701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29" y="5552031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67" y="4935525"/>
            <a:ext cx="678255" cy="7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62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4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8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4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8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4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40" y="66979"/>
            <a:ext cx="7854696" cy="448970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6014" b="6355"/>
          <a:stretch/>
        </p:blipFill>
        <p:spPr>
          <a:xfrm>
            <a:off x="-423933" y="3102193"/>
            <a:ext cx="7570167" cy="361064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28111" y="4079645"/>
            <a:ext cx="5076300" cy="1751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7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Говорящая среда –</a:t>
            </a:r>
          </a:p>
          <a:p>
            <a:pPr>
              <a:lnSpc>
                <a:spcPct val="120000"/>
              </a:lnSpc>
            </a:pPr>
            <a:r>
              <a:rPr lang="ru-RU" sz="7000" dirty="0" smtClean="0">
                <a:solidFill>
                  <a:schemeClr val="accent1">
                    <a:lumMod val="50000"/>
                  </a:schemeClr>
                </a:solidFill>
              </a:rPr>
              <a:t>это голос </a:t>
            </a:r>
            <a:r>
              <a:rPr lang="ru-RU" sz="7000" dirty="0">
                <a:solidFill>
                  <a:schemeClr val="accent1">
                    <a:lumMod val="50000"/>
                  </a:schemeClr>
                </a:solidFill>
              </a:rPr>
              <a:t>ребенка, </a:t>
            </a:r>
            <a:endParaRPr lang="ru-RU" sz="7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7000" dirty="0" smtClean="0">
                <a:solidFill>
                  <a:schemeClr val="accent1">
                    <a:lumMod val="50000"/>
                  </a:schemeClr>
                </a:solidFill>
              </a:rPr>
              <a:t>пространство </a:t>
            </a:r>
            <a:r>
              <a:rPr lang="ru-RU" sz="7000" dirty="0">
                <a:solidFill>
                  <a:schemeClr val="accent1">
                    <a:lumMod val="50000"/>
                  </a:schemeClr>
                </a:solidFill>
              </a:rPr>
              <a:t>которое охватывает всю группу в течении всего года, </a:t>
            </a:r>
            <a:endParaRPr lang="ru-RU" sz="7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70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7000" dirty="0">
                <a:solidFill>
                  <a:schemeClr val="accent1">
                    <a:lumMod val="50000"/>
                  </a:schemeClr>
                </a:solidFill>
              </a:rPr>
              <a:t>которой отражается деятельность </a:t>
            </a:r>
            <a:r>
              <a:rPr lang="ru-RU" sz="7000" dirty="0" smtClean="0">
                <a:solidFill>
                  <a:schemeClr val="accent1">
                    <a:lumMod val="50000"/>
                  </a:schemeClr>
                </a:solidFill>
              </a:rPr>
              <a:t>детей</a:t>
            </a:r>
            <a:r>
              <a:rPr lang="ru-RU" sz="7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7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978059" y="938588"/>
            <a:ext cx="5976258" cy="2163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74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ru-RU" sz="7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ru-RU" sz="74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7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Думающая среда  - </a:t>
            </a:r>
            <a:r>
              <a:rPr lang="ru-RU" sz="7400" b="1" dirty="0">
                <a:solidFill>
                  <a:schemeClr val="accent1">
                    <a:lumMod val="50000"/>
                  </a:schemeClr>
                </a:solidFill>
              </a:rPr>
              <a:t>специально организованная среда </a:t>
            </a:r>
            <a:r>
              <a:rPr lang="ru-RU" sz="7400" b="1" dirty="0" smtClean="0">
                <a:solidFill>
                  <a:schemeClr val="accent1">
                    <a:lumMod val="50000"/>
                  </a:schemeClr>
                </a:solidFill>
              </a:rPr>
              <a:t>взрослым в  основе которой </a:t>
            </a:r>
            <a:r>
              <a:rPr lang="ru-RU" sz="7400" b="1" dirty="0">
                <a:solidFill>
                  <a:schemeClr val="accent1">
                    <a:lumMod val="50000"/>
                  </a:schemeClr>
                </a:solidFill>
              </a:rPr>
              <a:t>всегда лежит проблемная ситуация для </a:t>
            </a:r>
            <a:r>
              <a:rPr lang="ru-RU" sz="7400" b="1" dirty="0" smtClean="0">
                <a:solidFill>
                  <a:schemeClr val="accent1">
                    <a:lumMod val="50000"/>
                  </a:schemeClr>
                </a:solidFill>
              </a:rPr>
              <a:t>ребенка</a:t>
            </a:r>
            <a:r>
              <a:rPr lang="ru-RU" sz="7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7400" dirty="0" smtClean="0">
                <a:solidFill>
                  <a:schemeClr val="accent1">
                    <a:lumMod val="50000"/>
                  </a:schemeClr>
                </a:solidFill>
              </a:rPr>
              <a:t>Думающая среда </a:t>
            </a:r>
            <a:r>
              <a:rPr lang="ru-RU" sz="7400" dirty="0">
                <a:solidFill>
                  <a:schemeClr val="accent1">
                    <a:lumMod val="50000"/>
                  </a:schemeClr>
                </a:solidFill>
              </a:rPr>
              <a:t>включает в себя </a:t>
            </a:r>
            <a:r>
              <a:rPr lang="ru-RU" sz="7400" dirty="0" smtClean="0">
                <a:solidFill>
                  <a:schemeClr val="accent1">
                    <a:lumMod val="50000"/>
                  </a:schemeClr>
                </a:solidFill>
              </a:rPr>
              <a:t>интеграцию </a:t>
            </a:r>
            <a:r>
              <a:rPr lang="ru-RU" sz="7400" dirty="0">
                <a:solidFill>
                  <a:schemeClr val="accent1">
                    <a:lumMod val="50000"/>
                  </a:schemeClr>
                </a:solidFill>
              </a:rPr>
              <a:t>всех образовательных </a:t>
            </a:r>
            <a:r>
              <a:rPr lang="ru-RU" sz="7400" dirty="0" smtClean="0">
                <a:solidFill>
                  <a:schemeClr val="accent1">
                    <a:lumMod val="50000"/>
                  </a:schemeClr>
                </a:solidFill>
              </a:rPr>
              <a:t>областей</a:t>
            </a:r>
            <a:endParaRPr lang="ru-RU" sz="74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ru-RU" sz="7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ru-RU" sz="29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900" dirty="0" smtClean="0">
                <a:ln w="0"/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2900" dirty="0" smtClean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70000"/>
              </a:lnSpc>
            </a:pPr>
            <a:endParaRPr lang="ru-RU" sz="3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86" y="3102193"/>
            <a:ext cx="2047462" cy="2908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537" y="1428865"/>
            <a:ext cx="779556" cy="803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6" y="632079"/>
            <a:ext cx="864687" cy="101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84" y="1428865"/>
            <a:ext cx="450734" cy="472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05" y="938588"/>
            <a:ext cx="457418" cy="460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85" y="1399097"/>
            <a:ext cx="817948" cy="95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78" y="5501095"/>
            <a:ext cx="505709" cy="5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5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8" y="-37009"/>
            <a:ext cx="8638559" cy="6501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851">
            <a:off x="9943502" y="2523556"/>
            <a:ext cx="954754" cy="2765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93" y="4015858"/>
            <a:ext cx="751163" cy="217616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60876" y="1228431"/>
            <a:ext cx="6311254" cy="406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Новизна </a:t>
            </a:r>
          </a:p>
          <a:p>
            <a:endParaRPr lang="ru-RU" sz="44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Основу центра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детской активности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Умничка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 составляет думающая среда, которая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себя интеграцию всех образовательных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областей программы.</a:t>
            </a:r>
          </a:p>
          <a:p>
            <a:pPr>
              <a:lnSpc>
                <a:spcPct val="120000"/>
              </a:lnSpc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Думающая среда способствует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развитию гибких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навыков у детей- 4Компетенции</a:t>
            </a:r>
          </a:p>
          <a:p>
            <a:pPr>
              <a:lnSpc>
                <a:spcPct val="120000"/>
              </a:lnSpc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(коммуникация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креативность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endParaRPr lang="ru-RU" sz="4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критическое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мышление, </a:t>
            </a:r>
            <a:endParaRPr lang="ru-RU" sz="4400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кооперация).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91" y="938588"/>
            <a:ext cx="779556" cy="803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9" y="414356"/>
            <a:ext cx="864687" cy="1014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94" y="1289756"/>
            <a:ext cx="450734" cy="472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79" y="616641"/>
            <a:ext cx="457418" cy="460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02" y="5408900"/>
            <a:ext cx="817948" cy="959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42" y="4749803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07" y="5505706"/>
            <a:ext cx="927092" cy="8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851">
            <a:off x="10094151" y="3079313"/>
            <a:ext cx="1206965" cy="3496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514">
            <a:off x="9419560" y="3875802"/>
            <a:ext cx="751163" cy="217616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47685" y="1525782"/>
            <a:ext cx="5596216" cy="343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91" y="938588"/>
            <a:ext cx="779556" cy="803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9" y="414356"/>
            <a:ext cx="864687" cy="1014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94" y="1289756"/>
            <a:ext cx="450734" cy="472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79" y="616641"/>
            <a:ext cx="457418" cy="460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02" y="5408900"/>
            <a:ext cx="817948" cy="959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312" y="6114009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07" y="5505706"/>
            <a:ext cx="927092" cy="862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8221" r="3671" b="2855"/>
          <a:stretch/>
        </p:blipFill>
        <p:spPr>
          <a:xfrm>
            <a:off x="1711843" y="218624"/>
            <a:ext cx="7607470" cy="6445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8179" y="395150"/>
            <a:ext cx="8622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Центр </a:t>
            </a:r>
            <a:r>
              <a:rPr 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детской </a:t>
            </a:r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активности «</a:t>
            </a:r>
            <a:r>
              <a:rPr lang="ru-RU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Умничка</a:t>
            </a:r>
            <a:r>
              <a:rPr 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br>
              <a:rPr 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22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0" y="-142875"/>
            <a:ext cx="9823510" cy="6737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1304">
            <a:off x="9042947" y="2782331"/>
            <a:ext cx="1026529" cy="2333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516">
            <a:off x="9869522" y="1750948"/>
            <a:ext cx="1583826" cy="360068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656750" y="590196"/>
            <a:ext cx="7606200" cy="4962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Центр </a:t>
            </a:r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Умничка</a:t>
            </a:r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включает в себя следующие элементы: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</a:t>
            </a: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умающий </a:t>
            </a:r>
            <a:r>
              <a:rPr lang="ru-RU" sz="36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бизиборд</a:t>
            </a:r>
            <a:endParaRPr lang="ru-RU" sz="36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Думающая стена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Думающий потолок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Думающий пол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590196"/>
            <a:ext cx="759960" cy="775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4" y="1308113"/>
            <a:ext cx="488751" cy="4717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6" y="5964121"/>
            <a:ext cx="739549" cy="739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52" y="5729100"/>
            <a:ext cx="496967" cy="4796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4835" y="4376523"/>
            <a:ext cx="526247" cy="5078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55" y="4868749"/>
            <a:ext cx="690873" cy="810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11" y="645660"/>
            <a:ext cx="865254" cy="8801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70" y="5552203"/>
            <a:ext cx="626878" cy="6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7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628" y="42579"/>
            <a:ext cx="12384375" cy="5415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856">
            <a:off x="5617875" y="4177510"/>
            <a:ext cx="6449138" cy="2172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590196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4" y="1308113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8" y="5187717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8" y="4891402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6500" y="978010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63" y="1374526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36505" y="4497750"/>
            <a:ext cx="3855174" cy="174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1110936">
            <a:off x="6687541" y="4969314"/>
            <a:ext cx="45945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Думающий </a:t>
            </a:r>
            <a:r>
              <a:rPr lang="ru-RU" sz="28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бизиборд</a:t>
            </a:r>
            <a:endParaRPr lang="ru-RU" sz="2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6"/>
          <a:stretch/>
        </p:blipFill>
        <p:spPr>
          <a:xfrm>
            <a:off x="5042004" y="1250487"/>
            <a:ext cx="5542826" cy="327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avatars.mds.yandex.net/i?id=15735a35e7e1ba92fbf1740c1bb0ebbb01e45904-5507022-images-thumbs&amp;n=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44" y="2702030"/>
            <a:ext cx="3776760" cy="14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5" y="858106"/>
            <a:ext cx="4393721" cy="1653070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 rot="20854546">
            <a:off x="1722833" y="4981835"/>
            <a:ext cx="3387261" cy="958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09576" y="3244334"/>
            <a:ext cx="1972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Найди 5 отличий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09576" y="3244334"/>
            <a:ext cx="1972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Найди 5 отличий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265244" y="978010"/>
            <a:ext cx="3387261" cy="958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Найди 5 отличий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876">
            <a:off x="531384" y="4723141"/>
            <a:ext cx="5370964" cy="1852369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 rot="20854546">
            <a:off x="1372107" y="5113145"/>
            <a:ext cx="3995813" cy="958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Обычный </a:t>
            </a:r>
            <a:r>
              <a:rPr lang="ru-RU" sz="24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бизиборд</a:t>
            </a:r>
            <a:endParaRPr lang="ru-RU" sz="24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0742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" y="-136277"/>
            <a:ext cx="11875295" cy="6994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590196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4" y="1308113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4" y="5006189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27" y="5745738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6500" y="978010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63" y="1374526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36505" y="4497750"/>
            <a:ext cx="3855174" cy="174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CB1F51-7D78-4F4A-657C-E89C6D2C5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47" y="-107380"/>
            <a:ext cx="5021815" cy="2070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C88D20-9E75-1461-AB67-7E6951AAFFC5}"/>
              </a:ext>
            </a:extLst>
          </p:cNvPr>
          <p:cNvSpPr txBox="1"/>
          <p:nvPr/>
        </p:nvSpPr>
        <p:spPr>
          <a:xfrm>
            <a:off x="546736" y="401176"/>
            <a:ext cx="33484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Думающий </a:t>
            </a:r>
            <a:r>
              <a:rPr lang="ru-RU" sz="2800" b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бизиборд</a:t>
            </a:r>
            <a:endParaRPr lang="ru-RU" sz="2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32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" y="3707790"/>
            <a:ext cx="1570643" cy="26156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4413" y="1860597"/>
            <a:ext cx="3653022" cy="273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9"/>
          <a:stretch/>
        </p:blipFill>
        <p:spPr>
          <a:xfrm rot="5400000">
            <a:off x="5834029" y="1666478"/>
            <a:ext cx="3531344" cy="300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07180" y="5034267"/>
            <a:ext cx="344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«Подбери по образцу»</a:t>
            </a:r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40152" y="4935867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«Классификация»</a:t>
            </a:r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51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0"/>
            <a:ext cx="11795013" cy="6687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590196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4" y="1308113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4" y="5006189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27" y="5745738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6500" y="978010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63" y="1374526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36505" y="4497750"/>
            <a:ext cx="3855174" cy="174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06482" y="1168843"/>
            <a:ext cx="5976258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" y="3707790"/>
            <a:ext cx="1570643" cy="26156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" r="22917"/>
          <a:stretch/>
        </p:blipFill>
        <p:spPr>
          <a:xfrm rot="5400000">
            <a:off x="7410872" y="2062133"/>
            <a:ext cx="4018235" cy="251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7" r="17400"/>
          <a:stretch/>
        </p:blipFill>
        <p:spPr>
          <a:xfrm rot="5400000">
            <a:off x="1076647" y="2053142"/>
            <a:ext cx="3719962" cy="214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3" r="27410"/>
          <a:stretch/>
        </p:blipFill>
        <p:spPr>
          <a:xfrm rot="10800000">
            <a:off x="4189341" y="1498058"/>
            <a:ext cx="3741021" cy="312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05433" y="4712427"/>
            <a:ext cx="339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«Засели домики»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6473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E5AFE9A-981F-4E09-85F3-1AFBD1D58921}" vid="{31978A82-DAA1-43A8-A6C4-41B43BC4DF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ABF8C2E-BF41-4DA4-8E6A-C59CE968EE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36678D-C49E-4F6E-A3C8-2F95040A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228850-8D93-4258-94C5-9335006265EF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2547570a-e5f4-4946-a4c3-82580e42479e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6ee78bd2-4339-4042-adc0-bcc646419980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Интерактивная игра Вопросы и ответы</Template>
  <TotalTime>809</TotalTime>
  <Words>421</Words>
  <Application>Microsoft Office PowerPoint</Application>
  <PresentationFormat>Широкоэкранный</PresentationFormat>
  <Paragraphs>89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Verdana</vt:lpstr>
      <vt:lpstr>Тема Office</vt:lpstr>
      <vt:lpstr>Центр детской активности  «Умничка» для детей младшего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соответствует условиям реализации ФОП и ФГОС ДО (п.3.2.5.): поддержка индивидуальности и инициативы детей через:  создание условий для принятия  детьми решений, выражения своих чувств и мыслей;  оказание недирективной помощи.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детской активности  «Умничка»</dc:title>
  <dc:creator>Александр Караваев</dc:creator>
  <cp:lastModifiedBy>Asdfqwerzxcv123456789q@outlook.com</cp:lastModifiedBy>
  <cp:revision>88</cp:revision>
  <dcterms:created xsi:type="dcterms:W3CDTF">2024-02-22T16:48:12Z</dcterms:created>
  <dcterms:modified xsi:type="dcterms:W3CDTF">2024-03-14T15:18:46Z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